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259" r:id="rId3"/>
    <p:sldId id="261" r:id="rId4"/>
    <p:sldId id="301" r:id="rId5"/>
    <p:sldId id="304" r:id="rId6"/>
    <p:sldId id="262" r:id="rId7"/>
    <p:sldId id="263" r:id="rId8"/>
    <p:sldId id="264" r:id="rId9"/>
    <p:sldId id="305" r:id="rId10"/>
    <p:sldId id="275" r:id="rId11"/>
    <p:sldId id="276" r:id="rId12"/>
    <p:sldId id="277" r:id="rId13"/>
    <p:sldId id="308" r:id="rId14"/>
    <p:sldId id="302" r:id="rId15"/>
    <p:sldId id="278" r:id="rId16"/>
    <p:sldId id="306" r:id="rId17"/>
    <p:sldId id="279" r:id="rId18"/>
    <p:sldId id="286" r:id="rId19"/>
    <p:sldId id="303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05C4BED-002F-437B-9B6C-5DDBB59739C8}" type="datetimeFigureOut">
              <a:rPr lang="sr-Latn-CS" smtClean="0"/>
              <a:t>27.1.2013</a:t>
            </a:fld>
            <a:endParaRPr lang="sr-Latn-C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4945A06-F2E3-4BAA-AFE5-EA73F6E62635}" type="slidenum">
              <a:rPr lang="sr-Latn-CS" smtClean="0"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6600" dirty="0" smtClean="0"/>
              <a:t>Горски вијенац</a:t>
            </a:r>
            <a:endParaRPr lang="sr-Latn-R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861048"/>
            <a:ext cx="7772400" cy="914400"/>
          </a:xfrm>
        </p:spPr>
        <p:txBody>
          <a:bodyPr>
            <a:noAutofit/>
          </a:bodyPr>
          <a:lstStyle/>
          <a:p>
            <a:pPr marL="0">
              <a:spcBef>
                <a:spcPts val="250"/>
              </a:spcBef>
            </a:pPr>
            <a:r>
              <a:rPr lang="sr-Cyrl-RS" sz="2800" dirty="0">
                <a:solidFill>
                  <a:schemeClr val="tx1"/>
                </a:solidFill>
              </a:rPr>
              <a:t>Петар Петровић Његош</a:t>
            </a:r>
          </a:p>
          <a:p>
            <a:pPr marL="0">
              <a:spcBef>
                <a:spcPts val="250"/>
              </a:spcBef>
            </a:pPr>
            <a:r>
              <a:rPr lang="sr-Cyrl-RS" sz="2800" dirty="0">
                <a:solidFill>
                  <a:schemeClr val="tx1"/>
                </a:solidFill>
              </a:rPr>
              <a:t>(1813 – 1851)</a:t>
            </a:r>
            <a:endParaRPr lang="sr-Latn-R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31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20688"/>
            <a:ext cx="9144000" cy="2562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10. </a:t>
            </a:r>
            <a:r>
              <a:rPr lang="sr-Cyrl-RS" sz="2700" dirty="0" smtClean="0"/>
              <a:t>Како </a:t>
            </a:r>
            <a:r>
              <a:rPr lang="sr-Cyrl-RS" sz="2700" dirty="0"/>
              <a:t>се жанровски одређује </a:t>
            </a:r>
            <a:r>
              <a:rPr lang="sr-Cyrl-RS" sz="2700" dirty="0" smtClean="0">
                <a:cs typeface="Arial"/>
              </a:rPr>
              <a:t>„</a:t>
            </a:r>
            <a:r>
              <a:rPr lang="sr-Cyrl-RS" sz="2700" dirty="0" smtClean="0"/>
              <a:t>Горски вијенац</a:t>
            </a:r>
            <a:r>
              <a:rPr lang="sr-Cyrl-RS" sz="2700" dirty="0" smtClean="0">
                <a:cs typeface="Arial"/>
              </a:rPr>
              <a:t>”</a:t>
            </a:r>
            <a:r>
              <a:rPr lang="sr-Cyrl-RS" sz="2700" dirty="0" smtClean="0"/>
              <a:t>:</a:t>
            </a:r>
            <a:endParaRPr lang="sr-Cyrl-RS" sz="2700" dirty="0"/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000" dirty="0" smtClean="0"/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приповетка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поема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спев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рефлексивна </a:t>
            </a:r>
            <a:r>
              <a:rPr lang="sr-Cyrl-RS" sz="2700" dirty="0"/>
              <a:t>песма у облику драме</a:t>
            </a:r>
            <a:endParaRPr lang="sr-Latn-RS" sz="2700" dirty="0"/>
          </a:p>
        </p:txBody>
      </p:sp>
      <p:sp>
        <p:nvSpPr>
          <p:cNvPr id="5" name="TextBox 4"/>
          <p:cNvSpPr txBox="1"/>
          <p:nvPr/>
        </p:nvSpPr>
        <p:spPr>
          <a:xfrm>
            <a:off x="-29152" y="3356992"/>
            <a:ext cx="9144000" cy="231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11. </a:t>
            </a:r>
            <a:r>
              <a:rPr lang="sr-Cyrl-RS" sz="2700" dirty="0" smtClean="0"/>
              <a:t>Које </a:t>
            </a:r>
            <a:r>
              <a:rPr lang="sr-Cyrl-RS" sz="2700" dirty="0"/>
              <a:t>године је објављен </a:t>
            </a:r>
            <a:r>
              <a:rPr lang="sr-Cyrl-RS" sz="2700" dirty="0"/>
              <a:t>„Горски вијенац</a:t>
            </a:r>
            <a:r>
              <a:rPr lang="sr-Cyrl-RS" sz="2700" dirty="0" smtClean="0"/>
              <a:t>”: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1836.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1847.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1849.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1855.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700" dirty="0"/>
              <a:t>1976.</a:t>
            </a:r>
            <a:endParaRPr lang="sr-Latn-R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88640"/>
            <a:ext cx="9144000" cy="212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12. </a:t>
            </a:r>
            <a:r>
              <a:rPr lang="sr-Cyrl-RS" sz="2700" dirty="0" smtClean="0"/>
              <a:t>Одреди где </a:t>
            </a:r>
            <a:r>
              <a:rPr lang="sr-Cyrl-RS" sz="2700" dirty="0"/>
              <a:t>је први пут објављен „Горски вијенац”: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/>
              <a:t>у Београду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/>
              <a:t>у Подгорици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/>
              <a:t>у Новом Саду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/>
              <a:t>у Бечу</a:t>
            </a:r>
            <a:endParaRPr lang="sr-Latn-R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-12441" y="2924944"/>
            <a:ext cx="9144000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13. </a:t>
            </a:r>
            <a:r>
              <a:rPr lang="sr-Cyrl-RS" sz="2700" dirty="0" smtClean="0"/>
              <a:t>Наведи </a:t>
            </a:r>
            <a:r>
              <a:rPr lang="sr-Cyrl-RS" sz="2700" dirty="0"/>
              <a:t>прецизно наслов дела које је Ђуро Даничић објавио исте године када и Његош свој „Горски вијенац</a:t>
            </a:r>
            <a:r>
              <a:rPr lang="sr-Cyrl-RS" sz="2700" dirty="0" smtClean="0"/>
              <a:t>”.</a:t>
            </a:r>
            <a:endParaRPr lang="sr-Latn-RS" sz="27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81128"/>
            <a:ext cx="9132836" cy="179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14. </a:t>
            </a:r>
            <a:r>
              <a:rPr lang="sr-Cyrl-RS" sz="2700" dirty="0" smtClean="0"/>
              <a:t>Ко </a:t>
            </a:r>
            <a:r>
              <a:rPr lang="sr-Cyrl-RS" sz="2700" dirty="0"/>
              <a:t>је од наведених личности главни лик „</a:t>
            </a:r>
            <a:r>
              <a:rPr lang="sr-Cyrl-RS" sz="2700" dirty="0" smtClean="0"/>
              <a:t>Горског вијенца”:</a:t>
            </a:r>
            <a:endParaRPr lang="sr-Cyrl-RS" sz="2700" dirty="0"/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Вук </a:t>
            </a:r>
            <a:r>
              <a:rPr lang="sr-Cyrl-RS" sz="2400" dirty="0"/>
              <a:t>Мандушић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Владика Данило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Селим-везир</a:t>
            </a:r>
            <a:endParaRPr lang="sr-Latn-R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90" y="0"/>
            <a:ext cx="914100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15. </a:t>
            </a:r>
            <a:r>
              <a:rPr lang="sr-Cyrl-RS" sz="2700" dirty="0" smtClean="0"/>
              <a:t>Кажи </a:t>
            </a:r>
            <a:r>
              <a:rPr lang="sr-Cyrl-RS" sz="2700" dirty="0"/>
              <a:t>ко говори стихове: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Коме закон лежи у топузу,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му смрде нечовјештвом.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32331" y="1196752"/>
            <a:ext cx="9176330" cy="570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16. </a:t>
            </a:r>
            <a:r>
              <a:rPr lang="sr-Cyrl-RS" sz="2700" dirty="0" smtClean="0"/>
              <a:t>Селим-везир поручује </a:t>
            </a:r>
            <a:r>
              <a:rPr lang="sr-Cyrl-RS" sz="2700" dirty="0"/>
              <a:t>у писму владици Данилу: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Јаки зуби и тврд ораг сломе,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А владика на то одговара: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Тврд је орах воћка чудновата,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Не сломи га, ал’ зубе поломи.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700" dirty="0"/>
              <a:t>Смисао порука које су разменили јесте следећи: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Селим-везир </a:t>
            </a:r>
            <a:r>
              <a:rPr lang="ru-RU" sz="2400" dirty="0"/>
              <a:t>верује да не постоји толико тврд орах да га јаки зуби не могу сломити, а владика то тврђење оспорава.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Везир је уверен да сила може скршити сваки отпор, а владика тврди да се и највећој сили може успешно одолети.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Владика и везир се духовно надмудрују, а ни сами нису убеђени у оно што тврде.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Владика верује у самопрегор и жилавост свог малог народа, а везир самоуверено тврди да ће његова силна војска сигурно победити.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32836" cy="376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17. </a:t>
            </a:r>
            <a:r>
              <a:rPr lang="sr-Cyrl-RS" sz="2700" dirty="0" smtClean="0"/>
              <a:t>Одреди </a:t>
            </a:r>
            <a:r>
              <a:rPr lang="sr-Cyrl-RS" sz="2700" dirty="0"/>
              <a:t>тему „</a:t>
            </a:r>
            <a:r>
              <a:rPr lang="sr-Cyrl-RS" sz="2700" dirty="0" smtClean="0"/>
              <a:t>Горског вијенца”: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700" dirty="0" smtClean="0"/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Неочекивано </a:t>
            </a:r>
            <a:r>
              <a:rPr lang="ru-RU" sz="2400" dirty="0"/>
              <a:t>и искрено пријатељство између владике Данила и Селим-везира</a:t>
            </a:r>
            <a:r>
              <a:rPr lang="ru-RU" sz="2400" dirty="0" smtClean="0"/>
              <a:t>.</a:t>
            </a:r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endParaRPr lang="ru-RU" sz="2400" dirty="0"/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Преписка Селима-везира и владике Данила</a:t>
            </a:r>
            <a:r>
              <a:rPr lang="ru-RU" sz="2400" dirty="0" smtClean="0"/>
              <a:t>.</a:t>
            </a:r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endParaRPr lang="ru-RU" sz="2400" dirty="0"/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Историјски </a:t>
            </a:r>
            <a:r>
              <a:rPr lang="ru-RU" sz="2400" dirty="0"/>
              <a:t>догађај из прошлости Црне Горе – истрага потурица с краја 17. </a:t>
            </a:r>
            <a:r>
              <a:rPr lang="ru-RU" sz="2400" dirty="0"/>
              <a:t>века</a:t>
            </a:r>
            <a:r>
              <a:rPr lang="ru-RU" sz="2400" dirty="0" smtClean="0"/>
              <a:t>.</a:t>
            </a:r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endParaRPr lang="ru-RU" sz="2400" dirty="0"/>
          </a:p>
          <a:p>
            <a:pPr marL="539750" indent="-18415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Живот и дело владике Данила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9348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228" y="620688"/>
            <a:ext cx="8784976" cy="516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18. </a:t>
            </a:r>
            <a:r>
              <a:rPr lang="sr-Cyrl-RS" sz="2700" dirty="0" smtClean="0"/>
              <a:t>Владика </a:t>
            </a:r>
            <a:r>
              <a:rPr lang="sr-Cyrl-RS" sz="2700" dirty="0"/>
              <a:t>Данило на једном месту каже</a:t>
            </a:r>
            <a:r>
              <a:rPr lang="sr-Cyrl-RS" sz="2700" dirty="0" smtClean="0"/>
              <a:t>: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700" dirty="0"/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Коме закон лежи у топузу,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му смрде нечовјештвом</a:t>
            </a:r>
            <a:r>
              <a:rPr lang="sr-Cyrl-RS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.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2700" dirty="0"/>
              <a:t>Наведени стихови значе: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Народи и појединци, који уз помоћ силе владају и покоравају људе, оличења су нељудскости.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Постоје раздобља у историји људског рода у којима не може владати право јачега.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У сваком времену нељуди се препознају по томе што су безобразни и насилни према сваком од кога су јачи.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Сила се понекад оправдано намеће као закон.</a:t>
            </a:r>
          </a:p>
          <a:p>
            <a:pPr marL="457200" indent="-457200"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ru-RU" sz="2400" dirty="0"/>
              <a:t>Право јачега постоји само у животињском свету и нема му места у међуљудским односима.</a:t>
            </a:r>
          </a:p>
        </p:txBody>
      </p:sp>
    </p:spTree>
    <p:extLst>
      <p:ext uri="{BB962C8B-B14F-4D97-AF65-F5344CB8AC3E}">
        <p14:creationId xmlns:p14="http://schemas.microsoft.com/office/powerpoint/2010/main" val="288390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6632"/>
            <a:ext cx="9144000" cy="183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19. </a:t>
            </a:r>
            <a:r>
              <a:rPr lang="sr-Cyrl-RS" sz="2700" dirty="0" smtClean="0"/>
              <a:t>Које </a:t>
            </a:r>
            <a:r>
              <a:rPr lang="sr-Cyrl-RS" sz="2700" dirty="0"/>
              <a:t>године је рођен Његош</a:t>
            </a:r>
            <a:r>
              <a:rPr lang="sr-Cyrl-RS" sz="2700" dirty="0" smtClean="0"/>
              <a:t>?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700" dirty="0"/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1813</a:t>
            </a:r>
            <a:r>
              <a:rPr lang="sr-Cyrl-RS" sz="2400" dirty="0"/>
              <a:t>.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1877</a:t>
            </a:r>
            <a:r>
              <a:rPr lang="sr-Cyrl-RS" sz="2400" dirty="0"/>
              <a:t>.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1847</a:t>
            </a:r>
            <a:r>
              <a:rPr lang="sr-Cyrl-RS" sz="2400" dirty="0"/>
              <a:t>.</a:t>
            </a:r>
            <a:endParaRPr lang="sr-Latn-R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420888"/>
            <a:ext cx="9144000" cy="894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20. </a:t>
            </a:r>
            <a:r>
              <a:rPr lang="sr-Cyrl-RS" sz="2700" dirty="0" smtClean="0"/>
              <a:t>Његошево </a:t>
            </a:r>
            <a:r>
              <a:rPr lang="sr-Cyrl-RS" sz="2700" dirty="0"/>
              <a:t>крштено име било је Радивоје?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       НЕ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71703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21. </a:t>
            </a:r>
            <a:r>
              <a:rPr lang="sr-Cyrl-RS" sz="2700" dirty="0" smtClean="0"/>
              <a:t>Из </a:t>
            </a:r>
            <a:r>
              <a:rPr lang="sr-Cyrl-RS" sz="2700" dirty="0"/>
              <a:t>које династије потиче Његош?</a:t>
            </a:r>
            <a:endParaRPr lang="sr-Latn-RS" sz="27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797152"/>
            <a:ext cx="9144000" cy="183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22. </a:t>
            </a:r>
            <a:r>
              <a:rPr lang="sr-Cyrl-RS" sz="2700" dirty="0" smtClean="0"/>
              <a:t>Ко </a:t>
            </a:r>
            <a:r>
              <a:rPr lang="sr-Cyrl-RS" sz="2700" dirty="0"/>
              <a:t>је </a:t>
            </a:r>
            <a:r>
              <a:rPr lang="sr-Cyrl-RS" sz="2700" dirty="0" smtClean="0"/>
              <a:t>учитељ Његошу био најзначајнији?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700" dirty="0"/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Захарије </a:t>
            </a:r>
            <a:r>
              <a:rPr lang="sr-Cyrl-RS" sz="2400" dirty="0"/>
              <a:t>Орфелин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Вук </a:t>
            </a:r>
            <a:r>
              <a:rPr lang="sr-Cyrl-RS" sz="2400" dirty="0"/>
              <a:t>Стефановић Караџић</a:t>
            </a:r>
          </a:p>
          <a:p>
            <a:pPr marL="457200" indent="-45720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Сима </a:t>
            </a:r>
            <a:r>
              <a:rPr lang="sr-Cyrl-RS" sz="2400" dirty="0"/>
              <a:t>Милутиновић Сарајлија</a:t>
            </a:r>
            <a:endParaRPr lang="sr-Latn-R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332656"/>
            <a:ext cx="36279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23. </a:t>
            </a:r>
            <a:r>
              <a:rPr lang="sr-Cyrl-RS" sz="2700" dirty="0" smtClean="0"/>
              <a:t>Алегорија </a:t>
            </a:r>
            <a:r>
              <a:rPr lang="sr-Cyrl-RS" sz="2700" dirty="0"/>
              <a:t>је...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52736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700" dirty="0"/>
              <a:t>...стилска фигура која се развила из метафоре и представља проширену метафору.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204864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700" dirty="0"/>
              <a:t>...стилска фигура у којој се појаве или особине постепено повећавају, а ређе смањују.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573016"/>
            <a:ext cx="91440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700" dirty="0"/>
              <a:t>...стилска фигура којом се оживљавају предмети, појаве и апстрактни појмови и то тако што им се придају особине живих бића.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229200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700" dirty="0"/>
              <a:t>...низ метафоричних слика које су обједињене у једну целину.</a:t>
            </a:r>
          </a:p>
        </p:txBody>
      </p:sp>
    </p:spTree>
    <p:extLst>
      <p:ext uri="{BB962C8B-B14F-4D97-AF65-F5344CB8AC3E}">
        <p14:creationId xmlns:p14="http://schemas.microsoft.com/office/powerpoint/2010/main" val="288428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20688"/>
            <a:ext cx="9144000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24. </a:t>
            </a:r>
            <a:r>
              <a:rPr lang="sr-Cyrl-RS" sz="2700" dirty="0" smtClean="0"/>
              <a:t>Које </a:t>
            </a:r>
            <a:r>
              <a:rPr lang="sr-Cyrl-RS" sz="2700" dirty="0"/>
              <a:t>године Његош постаје владар Црне Горе</a:t>
            </a:r>
            <a:r>
              <a:rPr lang="sr-Cyrl-RS" sz="2700" dirty="0" smtClean="0"/>
              <a:t>?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700" dirty="0"/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1888</a:t>
            </a:r>
            <a:r>
              <a:rPr lang="sr-Cyrl-RS" sz="2400" dirty="0"/>
              <a:t>.</a:t>
            </a:r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1830</a:t>
            </a:r>
            <a:r>
              <a:rPr lang="sr-Cyrl-RS" sz="2400" dirty="0"/>
              <a:t>.</a:t>
            </a:r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1847</a:t>
            </a:r>
            <a:r>
              <a:rPr lang="sr-Cyrl-RS" sz="2400" dirty="0"/>
              <a:t>.</a:t>
            </a:r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1877</a:t>
            </a:r>
            <a:r>
              <a:rPr lang="sr-Cyrl-RS" sz="2400" dirty="0"/>
              <a:t>.</a:t>
            </a:r>
            <a:endParaRPr lang="sr-Latn-R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140968"/>
            <a:ext cx="9144000" cy="216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25. </a:t>
            </a:r>
            <a:r>
              <a:rPr lang="sr-Cyrl-RS" sz="2700" dirty="0" smtClean="0"/>
              <a:t>Која </a:t>
            </a:r>
            <a:r>
              <a:rPr lang="sr-Cyrl-RS" sz="2700" dirty="0"/>
              <a:t>је од наведених дела написао Његош</a:t>
            </a:r>
            <a:r>
              <a:rPr lang="sr-Cyrl-RS" sz="2700" dirty="0" smtClean="0"/>
              <a:t>?</a:t>
            </a:r>
          </a:p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RS" sz="2700" dirty="0"/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Лажни </a:t>
            </a:r>
            <a:r>
              <a:rPr lang="sr-Cyrl-RS" sz="2400" dirty="0"/>
              <a:t>цар Шћепан Мали</a:t>
            </a:r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Луча </a:t>
            </a:r>
            <a:r>
              <a:rPr lang="sr-Cyrl-RS" sz="2400" dirty="0"/>
              <a:t>микрокозма</a:t>
            </a:r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Рат </a:t>
            </a:r>
            <a:r>
              <a:rPr lang="sr-Cyrl-RS" sz="2400" dirty="0"/>
              <a:t>за српски језик и правопис</a:t>
            </a:r>
          </a:p>
          <a:p>
            <a:pPr marL="539750" indent="-184150"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sr-Cyrl-RS" sz="2400" dirty="0" smtClean="0"/>
              <a:t>Горски </a:t>
            </a:r>
            <a:r>
              <a:rPr lang="sr-Cyrl-RS" sz="2400" dirty="0"/>
              <a:t>вијенац </a:t>
            </a:r>
            <a:endParaRPr lang="sr-Latn-R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2656"/>
            <a:ext cx="8928992" cy="4410816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90000"/>
              </a:lnSpc>
              <a:buNone/>
            </a:pPr>
            <a:r>
              <a:rPr lang="sr-Cyrl-C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26. </a:t>
            </a:r>
            <a:r>
              <a:rPr lang="sr-Cyrl-CS" sz="2900" dirty="0" smtClean="0"/>
              <a:t>Ко </a:t>
            </a:r>
            <a:r>
              <a:rPr lang="sr-Cyrl-CS" sz="2900" dirty="0"/>
              <a:t>говори ове стихове</a:t>
            </a:r>
            <a:r>
              <a:rPr lang="sr-Cyrl-CS" sz="2900" dirty="0" smtClean="0"/>
              <a:t>:</a:t>
            </a:r>
          </a:p>
          <a:p>
            <a:pPr marL="0" lvl="0" indent="0" algn="just">
              <a:lnSpc>
                <a:spcPct val="90000"/>
              </a:lnSpc>
              <a:buNone/>
            </a:pPr>
            <a:endParaRPr lang="sr-Cyrl-CS" sz="2900" dirty="0"/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Ја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се сјећам што си хтио. </a:t>
            </a:r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су многи до пећине </a:t>
            </a:r>
            <a:endParaRPr lang="sr-Cyrl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за горске се госте не приправља, </a:t>
            </a:r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у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њих сада друге мисли нема </a:t>
            </a:r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што оштре зубе за сусједа, </a:t>
            </a:r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чувају стадо од звјеради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...</a:t>
            </a:r>
          </a:p>
          <a:p>
            <a:pPr marL="0" lvl="0" indent="0" algn="ctr">
              <a:buNone/>
            </a:pPr>
            <a:endParaRPr lang="sr-Cyrl-CS" dirty="0" smtClean="0"/>
          </a:p>
          <a:p>
            <a:pPr marL="0" indent="0" algn="just">
              <a:lnSpc>
                <a:spcPct val="90000"/>
              </a:lnSpc>
              <a:buNone/>
            </a:pPr>
            <a:r>
              <a:rPr lang="sr-Cyrl-CS" sz="2900" dirty="0"/>
              <a:t>У </a:t>
            </a:r>
            <a:r>
              <a:rPr lang="sr-Cyrl-CS" sz="2900" dirty="0"/>
              <a:t>ком облику их саопштава и коме их намењује</a:t>
            </a:r>
            <a:r>
              <a:rPr lang="sr-Cyrl-CS" sz="2900" dirty="0"/>
              <a:t>?</a:t>
            </a:r>
            <a:endParaRPr lang="sr-Cyrl-CS" sz="2900" dirty="0"/>
          </a:p>
        </p:txBody>
      </p:sp>
      <p:sp>
        <p:nvSpPr>
          <p:cNvPr id="4" name="Rectangle 3"/>
          <p:cNvSpPr/>
          <p:nvPr/>
        </p:nvSpPr>
        <p:spPr>
          <a:xfrm>
            <a:off x="0" y="5279587"/>
            <a:ext cx="8820472" cy="804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27. </a:t>
            </a:r>
            <a:r>
              <a:rPr lang="sr-Cyrl-CS" sz="2700" dirty="0" smtClean="0"/>
              <a:t>Објасни </a:t>
            </a:r>
            <a:r>
              <a:rPr lang="sr-Cyrl-CS" sz="2700" dirty="0"/>
              <a:t>значење стиха: </a:t>
            </a:r>
          </a:p>
          <a:p>
            <a:pPr algn="ctr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су многи до пећине.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30352"/>
            <a:ext cx="8928992" cy="5274912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80000"/>
              </a:lnSpc>
              <a:buNone/>
            </a:pPr>
            <a:r>
              <a:rPr lang="sr-Cyrl-C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28. </a:t>
            </a:r>
            <a:r>
              <a:rPr lang="sr-Cyrl-CS" sz="2700" dirty="0" smtClean="0"/>
              <a:t>Објасни</a:t>
            </a:r>
            <a:r>
              <a:rPr lang="sr-Cyrl-RS" sz="2700" dirty="0" smtClean="0"/>
              <a:t> </a:t>
            </a:r>
            <a:r>
              <a:rPr lang="sr-Cyrl-RS" sz="2700" dirty="0"/>
              <a:t>значење</a:t>
            </a:r>
            <a:r>
              <a:rPr lang="sr-Cyrl-CS" sz="2700" dirty="0"/>
              <a:t> стиха: </a:t>
            </a:r>
            <a:endParaRPr lang="sr-Cyrl-CS" sz="2700" dirty="0" smtClean="0"/>
          </a:p>
          <a:p>
            <a:pPr marL="0" lvl="0" indent="0" algn="just">
              <a:lnSpc>
                <a:spcPct val="80000"/>
              </a:lnSpc>
              <a:buNone/>
            </a:pPr>
            <a:endParaRPr lang="sr-Cyrl-CS" sz="2700" dirty="0"/>
          </a:p>
          <a:p>
            <a:pPr marL="0" lvl="0" indent="0" algn="ctr">
              <a:lnSpc>
                <a:spcPct val="9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Крв 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је људска рана наопака</a:t>
            </a: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... </a:t>
            </a:r>
          </a:p>
          <a:p>
            <a:pPr marL="0" lvl="0" indent="0">
              <a:buNone/>
            </a:pPr>
            <a:endParaRPr lang="sr-Cyrl-CS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sr-Cyrl-CS" sz="2700" dirty="0"/>
              <a:t>Чија </a:t>
            </a:r>
            <a:r>
              <a:rPr lang="sr-Cyrl-CS" sz="2700" dirty="0"/>
              <a:t>је то порука? </a:t>
            </a:r>
            <a:endParaRPr lang="sr-Cyrl-CS" sz="2700" dirty="0"/>
          </a:p>
          <a:p>
            <a:pPr marL="0" lvl="0" indent="0">
              <a:buNone/>
            </a:pPr>
            <a:endParaRPr lang="sr-Cyrl-CS" dirty="0" smtClean="0"/>
          </a:p>
          <a:p>
            <a:pPr marL="0" lvl="0" indent="0" algn="just">
              <a:lnSpc>
                <a:spcPct val="80000"/>
              </a:lnSpc>
              <a:buNone/>
            </a:pPr>
            <a:r>
              <a:rPr lang="sr-Cyrl-CS" sz="2700" dirty="0"/>
              <a:t>Издвој </a:t>
            </a:r>
            <a:r>
              <a:rPr lang="sr-Cyrl-CS" sz="2700" dirty="0" smtClean="0"/>
              <a:t>основну одлику говорника </a:t>
            </a:r>
            <a:r>
              <a:rPr lang="sr-Cyrl-CS" sz="2700" dirty="0"/>
              <a:t>овог стиха</a:t>
            </a:r>
            <a:r>
              <a:rPr lang="sr-Cyrl-CS" sz="2700" dirty="0" smtClean="0"/>
              <a:t>:</a:t>
            </a:r>
          </a:p>
          <a:p>
            <a:pPr marL="0" lvl="0" indent="0" algn="just">
              <a:lnSpc>
                <a:spcPct val="80000"/>
              </a:lnSpc>
              <a:buNone/>
            </a:pPr>
            <a:endParaRPr lang="sr-Cyrl-CS" sz="2700" dirty="0"/>
          </a:p>
          <a:p>
            <a:pPr marL="539750" indent="-184150" algn="ctr">
              <a:lnSpc>
                <a:spcPct val="80000"/>
              </a:lnSpc>
              <a:buFont typeface="Arial" pitchFamily="34" charset="0"/>
              <a:buChar char="•"/>
            </a:pPr>
            <a:r>
              <a:rPr lang="sr-Cyrl-CS" sz="2400" dirty="0" smtClean="0"/>
              <a:t>Не може да се одлучи.</a:t>
            </a:r>
          </a:p>
          <a:p>
            <a:pPr marL="539750" indent="-184150" algn="ctr">
              <a:lnSpc>
                <a:spcPct val="80000"/>
              </a:lnSpc>
              <a:buFont typeface="Arial" pitchFamily="34" charset="0"/>
              <a:buChar char="•"/>
            </a:pPr>
            <a:endParaRPr lang="sr-Cyrl-CS" sz="2400" dirty="0"/>
          </a:p>
          <a:p>
            <a:pPr marL="539750" indent="-184150" algn="ctr">
              <a:lnSpc>
                <a:spcPct val="80000"/>
              </a:lnSpc>
              <a:buFont typeface="Arial" pitchFamily="34" charset="0"/>
              <a:buChar char="•"/>
            </a:pPr>
            <a:r>
              <a:rPr lang="sr-Cyrl-CS" sz="2400" dirty="0" smtClean="0"/>
              <a:t>Исувише је храбар.</a:t>
            </a:r>
          </a:p>
          <a:p>
            <a:pPr marL="539750" indent="-184150" algn="ctr">
              <a:lnSpc>
                <a:spcPct val="80000"/>
              </a:lnSpc>
              <a:buFont typeface="Arial" pitchFamily="34" charset="0"/>
              <a:buChar char="•"/>
            </a:pPr>
            <a:endParaRPr lang="sr-Cyrl-CS" sz="2400" dirty="0"/>
          </a:p>
          <a:p>
            <a:pPr marL="539750" indent="-184150" algn="ctr">
              <a:lnSpc>
                <a:spcPct val="80000"/>
              </a:lnSpc>
              <a:buFont typeface="Arial" pitchFamily="34" charset="0"/>
              <a:buChar char="•"/>
            </a:pPr>
            <a:r>
              <a:rPr lang="sr-Cyrl-CS" sz="2400" dirty="0" smtClean="0"/>
              <a:t>Дубоко размишља о узорцима.</a:t>
            </a:r>
          </a:p>
          <a:p>
            <a:pPr marL="539750" indent="-184150" algn="ctr">
              <a:lnSpc>
                <a:spcPct val="80000"/>
              </a:lnSpc>
              <a:buFont typeface="Arial" pitchFamily="34" charset="0"/>
              <a:buChar char="•"/>
            </a:pPr>
            <a:endParaRPr lang="sr-Latn-CS" sz="24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7497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CS" sz="3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1. </a:t>
            </a:r>
            <a:r>
              <a:rPr lang="sr-Cyrl-CS" dirty="0" smtClean="0"/>
              <a:t>Његошев </a:t>
            </a:r>
            <a:r>
              <a:rPr lang="sr-Cyrl-CS" dirty="0" smtClean="0">
                <a:cs typeface="Arial"/>
              </a:rPr>
              <a:t>„</a:t>
            </a:r>
            <a:r>
              <a:rPr lang="sr-Cyrl-CS" dirty="0" smtClean="0"/>
              <a:t>Горски вијенац</a:t>
            </a:r>
            <a:r>
              <a:rPr lang="sr-Cyrl-CS" dirty="0" smtClean="0">
                <a:cs typeface="Arial"/>
              </a:rPr>
              <a:t>”</a:t>
            </a:r>
            <a:r>
              <a:rPr lang="sr-Cyrl-CS" dirty="0" smtClean="0"/>
              <a:t> </a:t>
            </a:r>
            <a:r>
              <a:rPr lang="sr-Cyrl-CS" dirty="0" smtClean="0"/>
              <a:t>је:</a:t>
            </a:r>
          </a:p>
          <a:p>
            <a:pPr marL="0" indent="0">
              <a:buNone/>
            </a:pPr>
            <a:endParaRPr lang="sr-Latn-CS" dirty="0"/>
          </a:p>
          <a:p>
            <a:pPr marL="895350" indent="-173038"/>
            <a:r>
              <a:rPr lang="ru-RU" dirty="0"/>
              <a:t>драма с посебном </a:t>
            </a:r>
            <a:r>
              <a:rPr lang="ru-RU" dirty="0" smtClean="0"/>
              <a:t>композицијом</a:t>
            </a:r>
          </a:p>
          <a:p>
            <a:pPr marL="895350" indent="-173038">
              <a:buNone/>
            </a:pPr>
            <a:endParaRPr lang="ru-RU" dirty="0"/>
          </a:p>
          <a:p>
            <a:pPr marL="895350" indent="-173038"/>
            <a:r>
              <a:rPr lang="ru-RU" dirty="0"/>
              <a:t>драмски </a:t>
            </a:r>
            <a:r>
              <a:rPr lang="ru-RU" dirty="0" smtClean="0"/>
              <a:t>спев</a:t>
            </a:r>
          </a:p>
          <a:p>
            <a:pPr marL="895350" indent="-173038">
              <a:buNone/>
            </a:pPr>
            <a:endParaRPr lang="ru-RU" dirty="0"/>
          </a:p>
          <a:p>
            <a:pPr marL="895350" indent="-173038"/>
            <a:r>
              <a:rPr lang="ru-RU" dirty="0"/>
              <a:t>комбинација сва три књижевна </a:t>
            </a:r>
            <a:r>
              <a:rPr lang="ru-RU" dirty="0" smtClean="0"/>
              <a:t>рода</a:t>
            </a:r>
          </a:p>
          <a:p>
            <a:pPr marL="895350" indent="-173038">
              <a:buNone/>
            </a:pPr>
            <a:endParaRPr lang="ru-RU" dirty="0"/>
          </a:p>
          <a:p>
            <a:pPr marL="895350" indent="-173038"/>
            <a:r>
              <a:rPr lang="ru-RU" dirty="0"/>
              <a:t>лирски спев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7413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r-Cyrl-C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2. </a:t>
            </a:r>
            <a:r>
              <a:rPr lang="sr-Cyrl-CS" sz="2400" dirty="0" smtClean="0"/>
              <a:t>Обрати </a:t>
            </a:r>
            <a:r>
              <a:rPr lang="sr-Cyrl-CS" sz="2400" dirty="0"/>
              <a:t>пажњу на следеће поруке владике Данила и Селим-везира:</a:t>
            </a:r>
            <a:endParaRPr lang="sr-Latn-CS" sz="2400" dirty="0"/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Јаки зуби и тврд орах сломе.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RS" sz="2000" dirty="0" smtClean="0"/>
              <a:t>***</a:t>
            </a:r>
            <a:endParaRPr lang="sr-Cyrl-RS" sz="2000" dirty="0"/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Пучина је стока једна грдна</a:t>
            </a:r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добре душе кад јој ребра пучу...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RS" sz="2000" dirty="0" smtClean="0"/>
              <a:t>***</a:t>
            </a:r>
            <a:endParaRPr lang="sr-Cyrl-RS" sz="2000" dirty="0"/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Тврд је орах воћка чудновата  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Не сломи га, ал зубе поломи...  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RS" sz="2000" dirty="0" smtClean="0"/>
              <a:t>***</a:t>
            </a:r>
            <a:endParaRPr lang="sr-Cyrl-RS" sz="2000" dirty="0"/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Коме закон лежи у топузу 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му смрде нечовештвом.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RS" sz="2000" dirty="0" smtClean="0"/>
              <a:t>***</a:t>
            </a:r>
            <a:endParaRPr lang="sr-Cyrl-RS" sz="2000" dirty="0"/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Тешко земљи куда прође војска...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000" dirty="0" smtClean="0"/>
              <a:t>***</a:t>
            </a:r>
            <a:endParaRPr lang="sr-Latn-CS" sz="2000" dirty="0"/>
          </a:p>
          <a:p>
            <a:pPr marL="0" indent="0" algn="ctr">
              <a:buNone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Крв је људска рана наопака... 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>
              <a:buNone/>
            </a:pPr>
            <a:endParaRPr lang="sr-Cyrl-CS" sz="1050" dirty="0"/>
          </a:p>
          <a:p>
            <a:pPr marL="0" indent="0" algn="just">
              <a:buNone/>
            </a:pPr>
            <a:r>
              <a:rPr lang="sr-Cyrl-CS" sz="2400" dirty="0"/>
              <a:t>Одреди </a:t>
            </a:r>
            <a:r>
              <a:rPr lang="sr-Cyrl-CS" sz="2400" dirty="0"/>
              <a:t>коју је мисао изрекао владика Данило, а коју Селим-везир.</a:t>
            </a:r>
            <a:endParaRPr lang="sr-Latn-CS" sz="2400" dirty="0"/>
          </a:p>
          <a:p>
            <a:pPr marL="0" indent="0">
              <a:buNone/>
            </a:pPr>
            <a:endParaRPr lang="sr-Latn-CS" sz="2000" dirty="0"/>
          </a:p>
          <a:p>
            <a:endParaRPr lang="sr-Latn-C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40871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43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3. </a:t>
            </a:r>
            <a:r>
              <a:rPr lang="ru-RU" sz="3600" dirty="0" smtClean="0"/>
              <a:t>Једног </a:t>
            </a:r>
            <a:r>
              <a:rPr lang="ru-RU" sz="3600" dirty="0"/>
              <a:t>момента Селим-везир поручује </a:t>
            </a:r>
            <a:r>
              <a:rPr lang="ru-RU" sz="3600" dirty="0" smtClean="0"/>
              <a:t>у </a:t>
            </a:r>
            <a:r>
              <a:rPr lang="ru-RU" sz="3600" dirty="0"/>
              <a:t>писму владици Данилу: 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Јаки зуби и тврд орах сломе,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 а владика му на то одговара: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Тврд је орах воћка чудновата,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не сломи га, ал’ зубе поломи!</a:t>
            </a:r>
          </a:p>
          <a:p>
            <a:pPr marL="0" indent="0" algn="just">
              <a:buNone/>
            </a:pPr>
            <a:r>
              <a:rPr lang="ru-RU" sz="3600" dirty="0" smtClean="0"/>
              <a:t>На </a:t>
            </a:r>
            <a:r>
              <a:rPr lang="ru-RU" sz="3600" dirty="0"/>
              <a:t>чему је заснована супротност у овим њиховим исказима?</a:t>
            </a:r>
          </a:p>
          <a:p>
            <a:pPr marL="0" indent="0">
              <a:buNone/>
            </a:pPr>
            <a:endParaRPr lang="ru-RU" dirty="0" smtClean="0"/>
          </a:p>
          <a:p>
            <a:pPr marL="539750" indent="-184150" algn="just"/>
            <a:r>
              <a:rPr lang="ru-RU" sz="4000" dirty="0"/>
              <a:t>На личном сукобу између владике и везира</a:t>
            </a:r>
            <a:r>
              <a:rPr lang="ru-RU" sz="4000" dirty="0" smtClean="0"/>
              <a:t>.</a:t>
            </a:r>
          </a:p>
          <a:p>
            <a:pPr marL="539750" indent="-184150" algn="just"/>
            <a:endParaRPr lang="ru-RU" sz="4000" dirty="0"/>
          </a:p>
          <a:p>
            <a:pPr marL="539750" indent="-184150" algn="just"/>
            <a:r>
              <a:rPr lang="ru-RU" sz="4000" dirty="0"/>
              <a:t>На принципу тражења заједничког решења</a:t>
            </a:r>
            <a:r>
              <a:rPr lang="ru-RU" sz="4000" dirty="0" smtClean="0"/>
              <a:t>.</a:t>
            </a:r>
          </a:p>
          <a:p>
            <a:pPr marL="539750" indent="-184150" algn="just"/>
            <a:endParaRPr lang="ru-RU" sz="4000" dirty="0"/>
          </a:p>
          <a:p>
            <a:pPr marL="539750" indent="-184150" algn="just"/>
            <a:r>
              <a:rPr lang="ru-RU" sz="4000" dirty="0"/>
              <a:t>На сукобу супротних становишта: добра и зла, светлости и таме, малог и великог, слабог и јаког</a:t>
            </a:r>
            <a:r>
              <a:rPr lang="ru-RU" sz="4000" dirty="0" smtClean="0"/>
              <a:t>.</a:t>
            </a:r>
            <a:endParaRPr lang="ru-RU" sz="36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6159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332656"/>
            <a:ext cx="8183880" cy="626469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4. </a:t>
            </a:r>
            <a:r>
              <a:rPr lang="ru-RU" sz="2500" dirty="0" smtClean="0"/>
              <a:t>Ко </a:t>
            </a:r>
            <a:r>
              <a:rPr lang="ru-RU" sz="2500" dirty="0"/>
              <a:t>је главни јунак </a:t>
            </a:r>
            <a:r>
              <a:rPr lang="ru-RU" sz="2500" dirty="0" smtClean="0">
                <a:cs typeface="Arial"/>
              </a:rPr>
              <a:t>„</a:t>
            </a:r>
            <a:r>
              <a:rPr lang="ru-RU" sz="2500" dirty="0" smtClean="0"/>
              <a:t>Горског вијенца</a:t>
            </a:r>
            <a:r>
              <a:rPr lang="ru-RU" sz="2500" dirty="0" smtClean="0">
                <a:cs typeface="Arial"/>
              </a:rPr>
              <a:t>”</a:t>
            </a:r>
            <a:r>
              <a:rPr lang="ru-RU" sz="2500" dirty="0" smtClean="0"/>
              <a:t>?</a:t>
            </a:r>
          </a:p>
          <a:p>
            <a:pPr marL="0" indent="0" algn="just">
              <a:lnSpc>
                <a:spcPct val="80000"/>
              </a:lnSpc>
              <a:buNone/>
            </a:pPr>
            <a:endParaRPr lang="ru-RU" sz="2500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/>
              <a:t>Петар Петровић </a:t>
            </a:r>
            <a:r>
              <a:rPr lang="ru-RU" dirty="0" smtClean="0"/>
              <a:t>Његош</a:t>
            </a:r>
          </a:p>
          <a:p>
            <a:pPr marL="539750" indent="182563" algn="just">
              <a:lnSpc>
                <a:spcPct val="80000"/>
              </a:lnSpc>
            </a:pPr>
            <a:endParaRPr lang="ru-RU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/>
              <a:t>Војвода </a:t>
            </a:r>
            <a:r>
              <a:rPr lang="ru-RU" dirty="0" smtClean="0"/>
              <a:t>Батрић</a:t>
            </a:r>
          </a:p>
          <a:p>
            <a:pPr marL="539750" indent="182563" algn="just">
              <a:lnSpc>
                <a:spcPct val="80000"/>
              </a:lnSpc>
            </a:pPr>
            <a:endParaRPr lang="ru-RU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/>
              <a:t>Владика </a:t>
            </a:r>
            <a:r>
              <a:rPr lang="ru-RU" dirty="0" smtClean="0"/>
              <a:t>Данило</a:t>
            </a:r>
          </a:p>
          <a:p>
            <a:pPr marL="539750" indent="182563" algn="just">
              <a:lnSpc>
                <a:spcPct val="80000"/>
              </a:lnSpc>
            </a:pPr>
            <a:endParaRPr lang="ru-RU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/>
              <a:t>Кнез </a:t>
            </a:r>
            <a:r>
              <a:rPr lang="ru-RU" dirty="0" smtClean="0"/>
              <a:t>Јанко</a:t>
            </a:r>
          </a:p>
          <a:p>
            <a:pPr marL="539750" indent="182563" algn="just">
              <a:lnSpc>
                <a:spcPct val="80000"/>
              </a:lnSpc>
            </a:pPr>
            <a:endParaRPr lang="ru-RU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 smtClean="0"/>
              <a:t>Селим-везир</a:t>
            </a:r>
          </a:p>
          <a:p>
            <a:pPr marL="539750" indent="182563" algn="just">
              <a:lnSpc>
                <a:spcPct val="80000"/>
              </a:lnSpc>
            </a:pPr>
            <a:endParaRPr lang="ru-RU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/>
              <a:t>Сердар </a:t>
            </a:r>
            <a:r>
              <a:rPr lang="ru-RU" dirty="0" smtClean="0"/>
              <a:t>Јанко</a:t>
            </a:r>
          </a:p>
          <a:p>
            <a:pPr marL="539750" indent="182563" algn="just">
              <a:lnSpc>
                <a:spcPct val="80000"/>
              </a:lnSpc>
            </a:pPr>
            <a:endParaRPr lang="ru-RU" dirty="0"/>
          </a:p>
          <a:p>
            <a:pPr marL="539750" indent="182563" algn="just">
              <a:lnSpc>
                <a:spcPct val="80000"/>
              </a:lnSpc>
            </a:pPr>
            <a:r>
              <a:rPr lang="ru-RU" dirty="0"/>
              <a:t>Вук </a:t>
            </a:r>
            <a:r>
              <a:rPr lang="ru-RU" dirty="0"/>
              <a:t>Мићуновић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5266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547260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sr-Cyrl-CS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5. </a:t>
            </a:r>
            <a:r>
              <a:rPr lang="sr-Cyrl-CS" sz="3200" dirty="0" smtClean="0"/>
              <a:t>Прочитај </a:t>
            </a:r>
            <a:r>
              <a:rPr lang="sr-Cyrl-CS" sz="3200" dirty="0"/>
              <a:t>стихове:</a:t>
            </a:r>
            <a:endParaRPr lang="sr-Latn-CS" sz="3200" dirty="0"/>
          </a:p>
          <a:p>
            <a:pPr marL="0" indent="0" algn="ctr">
              <a:buNone/>
            </a:pP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Не требује царство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нељудима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,</a:t>
            </a:r>
            <a:endParaRPr lang="sr-Latn-CS" sz="2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нако да се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пред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свијетом руже.</a:t>
            </a:r>
            <a:endParaRPr lang="sr-Latn-CS" sz="2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Дивљу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памет а ћ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уд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отровану</a:t>
            </a:r>
            <a:endParaRPr lang="sr-Latn-CS" sz="2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дивљи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вепар има, а не човјек.</a:t>
            </a:r>
            <a:endParaRPr lang="sr-Latn-CS" sz="2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Коме закон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лежи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у топузу,</a:t>
            </a:r>
            <a:endParaRPr lang="sr-Latn-CS" sz="2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му смрде </a:t>
            </a:r>
            <a:r>
              <a:rPr lang="sr-Cyrl-CS" sz="2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нечовјештвом.</a:t>
            </a:r>
            <a:endParaRPr lang="sr-Latn-CS" sz="2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>
              <a:buNone/>
            </a:pPr>
            <a:endParaRPr lang="sr-Cyrl-CS" dirty="0" smtClean="0"/>
          </a:p>
          <a:p>
            <a:pPr marL="0" indent="0" algn="just">
              <a:buNone/>
            </a:pPr>
            <a:r>
              <a:rPr lang="ru-RU" sz="3200" dirty="0"/>
              <a:t>На кога се односи реч НЕЉУДИ?</a:t>
            </a:r>
          </a:p>
          <a:p>
            <a:pPr marL="539750" indent="-184150" algn="just"/>
            <a:r>
              <a:rPr lang="ru-RU" sz="3600" dirty="0"/>
              <a:t>они којима је сва моћ у сили и насипншлтву</a:t>
            </a:r>
          </a:p>
          <a:p>
            <a:pPr marL="539750" indent="-184150" algn="just"/>
            <a:r>
              <a:rPr lang="ru-RU" sz="3600" dirty="0"/>
              <a:t>недружељубиви</a:t>
            </a:r>
          </a:p>
          <a:p>
            <a:pPr marL="539750" indent="-184150" algn="just"/>
            <a:r>
              <a:rPr lang="ru-RU" sz="3600" dirty="0"/>
              <a:t>хвалисавци</a:t>
            </a:r>
          </a:p>
          <a:p>
            <a:pPr marL="539750" indent="-184150" algn="just"/>
            <a:r>
              <a:rPr lang="ru-RU" sz="3600" dirty="0"/>
              <a:t>они који чине зло</a:t>
            </a:r>
          </a:p>
          <a:p>
            <a:pPr marL="539750" indent="-184150" algn="just"/>
            <a:r>
              <a:rPr lang="ru-RU" sz="3600" dirty="0"/>
              <a:t>натприродна бића </a:t>
            </a:r>
          </a:p>
          <a:p>
            <a:pPr marL="0" indent="0">
              <a:buNone/>
            </a:pPr>
            <a:endParaRPr lang="sr-Latn-CS" dirty="0"/>
          </a:p>
        </p:txBody>
      </p:sp>
      <p:sp>
        <p:nvSpPr>
          <p:cNvPr id="4" name="Rectangle 3"/>
          <p:cNvSpPr/>
          <p:nvPr/>
        </p:nvSpPr>
        <p:spPr>
          <a:xfrm>
            <a:off x="323528" y="5877272"/>
            <a:ext cx="8352928" cy="770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6. </a:t>
            </a:r>
            <a:r>
              <a:rPr lang="ru-RU" sz="2500" dirty="0" smtClean="0"/>
              <a:t>Кажи на </a:t>
            </a:r>
            <a:r>
              <a:rPr lang="ru-RU" sz="2500" dirty="0"/>
              <a:t>кога се односи стих: 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Цар од царах мене је спремио...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sr-Cyrl-C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7. </a:t>
            </a:r>
            <a:r>
              <a:rPr lang="sr-Cyrl-CS" sz="2700" dirty="0" smtClean="0"/>
              <a:t>Одреди </a:t>
            </a:r>
            <a:r>
              <a:rPr lang="sr-Cyrl-CS" sz="2700" dirty="0"/>
              <a:t>стилску фигуру у стиховима</a:t>
            </a:r>
            <a:r>
              <a:rPr lang="sr-Cyrl-CS" sz="2700" dirty="0"/>
              <a:t>:</a:t>
            </a:r>
          </a:p>
          <a:p>
            <a:pPr marL="0" indent="0">
              <a:buNone/>
            </a:pPr>
            <a:endParaRPr lang="sr-Latn-C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се вуци не преједу меса,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овчица која не занесе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Своје руно у грм покрај пута</a:t>
            </a:r>
            <a:r>
              <a:rPr lang="sr-Cyrl-R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;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острижем што је предугачко,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одлијем ђе је препунано,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прегледам у младежи зубе,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се ружа у трн не изгуби,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sr-Cyrl-C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не гине бисер у буниште...</a:t>
            </a:r>
            <a:endParaRPr lang="sr-Latn-CS" sz="22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332656"/>
            <a:ext cx="8183880" cy="6048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sr-Cyrl-C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8. </a:t>
            </a:r>
            <a:r>
              <a:rPr lang="sr-Cyrl-CS" sz="2700" dirty="0" smtClean="0"/>
              <a:t>Повежи </a:t>
            </a:r>
            <a:r>
              <a:rPr lang="sr-Cyrl-CS" sz="2700" dirty="0"/>
              <a:t>мисли из Горског вијенца са </a:t>
            </a:r>
            <a:r>
              <a:rPr lang="sr-Cyrl-CS" sz="2700" dirty="0"/>
              <a:t>значењем:</a:t>
            </a:r>
          </a:p>
          <a:p>
            <a:pPr marL="0" indent="0">
              <a:buNone/>
            </a:pPr>
            <a:endParaRPr lang="sr-Latn-CS" dirty="0"/>
          </a:p>
          <a:p>
            <a:pPr marL="0" indent="0">
              <a:buNone/>
            </a:pPr>
            <a:endParaRPr lang="sr-Cyrl-RS" dirty="0" smtClean="0"/>
          </a:p>
          <a:p>
            <a:endParaRPr lang="sr-Latn-CS" dirty="0"/>
          </a:p>
        </p:txBody>
      </p:sp>
      <p:sp>
        <p:nvSpPr>
          <p:cNvPr id="2" name="Rectangle 1"/>
          <p:cNvSpPr/>
          <p:nvPr/>
        </p:nvSpPr>
        <p:spPr>
          <a:xfrm>
            <a:off x="5080" y="1284742"/>
            <a:ext cx="4638927" cy="423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Што би било одучити </a:t>
            </a:r>
            <a:r>
              <a:rPr lang="sr-Cyrl-CS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трске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да не чини поклон пред орканом...  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/>
            <a:r>
              <a:rPr lang="sr-Cyrl-CS" sz="2000" dirty="0"/>
              <a:t> </a:t>
            </a:r>
            <a:endParaRPr lang="sr-Latn-CS" sz="2000" dirty="0"/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Пучина је стока једна грдна </a:t>
            </a:r>
            <a:r>
              <a:rPr lang="sr-Cyrl-R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–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добре душе кад јој ребра пучу.</a:t>
            </a:r>
          </a:p>
          <a:p>
            <a:pPr algn="ctr"/>
            <a:r>
              <a:rPr lang="sr-Cyrl-CS" sz="2000" dirty="0"/>
              <a:t>       </a:t>
            </a:r>
            <a:endParaRPr lang="sr-Latn-CS" sz="2000" dirty="0"/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Коме закон лежи у </a:t>
            </a:r>
            <a:r>
              <a:rPr lang="sr-Cyrl-CS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топузу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му смрде нечовјештвом. 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/>
            <a:r>
              <a:rPr lang="sr-Cyrl-CS" sz="2000" cap="small" dirty="0"/>
              <a:t> </a:t>
            </a:r>
            <a:endParaRPr lang="sr-Latn-CS" sz="2000" dirty="0"/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Дивљу памет, а ћуд отровану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дивљи вепар има, а не човјек...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82943" y="1284742"/>
            <a:ext cx="4361057" cy="388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Народ </a:t>
            </a: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је добар само кад се плаши.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CS" sz="20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Човеку </a:t>
            </a: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доликује да у њему превагне ум, а не нагони.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CS" sz="20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Очекује </a:t>
            </a: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се да се слабији покори јачем.</a:t>
            </a:r>
            <a:endParaRPr lang="sr-Latn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CS" sz="20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endParaRPr lang="sr-Cyrl-C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Нечовечан </a:t>
            </a:r>
            <a:r>
              <a:rPr lang="sr-Cyrl-CS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је онај чија је једина моћ у сили.</a:t>
            </a:r>
            <a:endParaRPr lang="sr-Latn-R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96" y="188639"/>
            <a:ext cx="2488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sr-Cyrl-RS" sz="3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9. </a:t>
            </a:r>
            <a:r>
              <a:rPr lang="sr-Cyrl-RS" sz="2700" dirty="0" smtClean="0"/>
              <a:t>Повежи</a:t>
            </a:r>
            <a:r>
              <a:rPr lang="sr-Cyrl-RS" sz="2700" dirty="0"/>
              <a:t>...</a:t>
            </a:r>
            <a:endParaRPr lang="sr-Cyrl-RS" sz="2700" dirty="0"/>
          </a:p>
        </p:txBody>
      </p:sp>
      <p:sp>
        <p:nvSpPr>
          <p:cNvPr id="5" name="Rectangle 4"/>
          <p:cNvSpPr/>
          <p:nvPr/>
        </p:nvSpPr>
        <p:spPr>
          <a:xfrm>
            <a:off x="0" y="764704"/>
            <a:ext cx="4572000" cy="869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Коме закон лежи у </a:t>
            </a:r>
            <a:r>
              <a:rPr lang="ru-RU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топузу,</a:t>
            </a:r>
            <a:endParaRPr lang="ru-RU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трагови му смрде нечовјеством.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021687"/>
            <a:ext cx="46041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Јаки зуби и тврд орах сломе. </a:t>
            </a:r>
            <a:endParaRPr lang="sr-Latn-R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542" y="2774609"/>
            <a:ext cx="4572000" cy="11156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Тврд је орах воћка чудновата,</a:t>
            </a: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не сломи га, ал’ зубе поломи!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0764" y="4365104"/>
            <a:ext cx="4572000" cy="869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Пучина је стока једна грдна </a:t>
            </a:r>
            <a:r>
              <a:rPr lang="ru-RU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-</a:t>
            </a:r>
            <a:endParaRPr lang="ru-RU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добре душе кад јој ребра пучу. </a:t>
            </a:r>
            <a:endParaRPr lang="sr-Latn-RS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42631" y="5794824"/>
            <a:ext cx="4766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Крв је људска рáна наопака...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04146" y="78393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dirty="0"/>
              <a:t>Сила може скршити сваки отпор, јер је бројнија војска увек била победник.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04146" y="177546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dirty="0"/>
              <a:t>Самопрегор, одлучан и срчан отпор народа, могу моћно да се одупру сваком насилнику.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61236" y="291695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dirty="0"/>
              <a:t>Нељуди се увек препознају по својој безобзирности и насиљу над слабијим од себе.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68458" y="450745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dirty="0"/>
              <a:t>Народом се једино може владати силом и страхом.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8458" y="55486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000" dirty="0"/>
              <a:t>Појединац и народ најбоље чувају себе кад никоме не наносе зло.</a:t>
            </a:r>
          </a:p>
        </p:txBody>
      </p:sp>
    </p:spTree>
    <p:extLst>
      <p:ext uri="{BB962C8B-B14F-4D97-AF65-F5344CB8AC3E}">
        <p14:creationId xmlns:p14="http://schemas.microsoft.com/office/powerpoint/2010/main" val="189852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17">
      <a:dk1>
        <a:srgbClr val="FF6699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276</TotalTime>
  <Words>1152</Words>
  <Application>Microsoft Office PowerPoint</Application>
  <PresentationFormat>On-screen Show (4:3)</PresentationFormat>
  <Paragraphs>229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Aspect</vt:lpstr>
      <vt:lpstr>Горски вијенац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SILVANA</cp:lastModifiedBy>
  <cp:revision>23</cp:revision>
  <dcterms:created xsi:type="dcterms:W3CDTF">2010-11-24T20:05:10Z</dcterms:created>
  <dcterms:modified xsi:type="dcterms:W3CDTF">2013-01-27T13:23:13Z</dcterms:modified>
</cp:coreProperties>
</file>